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9" r:id="rId6"/>
    <p:sldId id="268" r:id="rId7"/>
    <p:sldId id="260" r:id="rId8"/>
    <p:sldId id="267" r:id="rId9"/>
    <p:sldId id="270" r:id="rId10"/>
    <p:sldId id="266" r:id="rId11"/>
    <p:sldId id="261" r:id="rId12"/>
    <p:sldId id="265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0"/>
    <p:restoredTop sz="95377"/>
  </p:normalViewPr>
  <p:slideViewPr>
    <p:cSldViewPr snapToGrid="0" snapToObjects="1">
      <p:cViewPr>
        <p:scale>
          <a:sx n="80" d="100"/>
          <a:sy n="80" d="100"/>
        </p:scale>
        <p:origin x="280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FEB3FA-D88D-5449-813F-95129BD108FE}" type="doc">
      <dgm:prSet loTypeId="urn:microsoft.com/office/officeart/2008/layout/NameandTitleOrganizationalChar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C8AF3FFA-92E2-6248-8BDD-66133770F7AB}">
      <dgm:prSet phldrT="[Texte]"/>
      <dgm:spPr/>
      <dgm:t>
        <a:bodyPr/>
        <a:lstStyle/>
        <a:p>
          <a:pPr algn="ctr"/>
          <a:r>
            <a:rPr lang="fr-FR" dirty="0" smtClean="0"/>
            <a:t>Gauthier</a:t>
          </a:r>
          <a:endParaRPr lang="fr-FR" dirty="0"/>
        </a:p>
      </dgm:t>
    </dgm:pt>
    <dgm:pt modelId="{22EA97D5-2C9A-E84C-AE6E-7E40E33459ED}" type="parTrans" cxnId="{009346DA-8117-E642-A385-6CEF935D7040}">
      <dgm:prSet/>
      <dgm:spPr/>
      <dgm:t>
        <a:bodyPr/>
        <a:lstStyle/>
        <a:p>
          <a:endParaRPr lang="fr-FR"/>
        </a:p>
      </dgm:t>
    </dgm:pt>
    <dgm:pt modelId="{91B15891-22A3-BC47-B82D-E39B664601E8}" type="sibTrans" cxnId="{009346DA-8117-E642-A385-6CEF935D7040}">
      <dgm:prSet/>
      <dgm:spPr/>
      <dgm:t>
        <a:bodyPr/>
        <a:lstStyle/>
        <a:p>
          <a:pPr algn="ctr"/>
          <a:r>
            <a:rPr lang="fr-FR" smtClean="0"/>
            <a:t>Chef</a:t>
          </a:r>
          <a:r>
            <a:rPr lang="fr-FR" baseline="0" smtClean="0"/>
            <a:t> de </a:t>
          </a:r>
          <a:r>
            <a:rPr lang="fr-FR" baseline="0" dirty="0" smtClean="0"/>
            <a:t>projet</a:t>
          </a:r>
          <a:endParaRPr lang="fr-FR" dirty="0"/>
        </a:p>
      </dgm:t>
    </dgm:pt>
    <dgm:pt modelId="{F9439C36-F29D-7B4E-A777-8124C702D9AE}">
      <dgm:prSet phldrT="[Texte]"/>
      <dgm:spPr/>
      <dgm:t>
        <a:bodyPr/>
        <a:lstStyle/>
        <a:p>
          <a:r>
            <a:rPr lang="fr-FR" dirty="0" err="1" smtClean="0"/>
            <a:t>Mamady</a:t>
          </a:r>
          <a:endParaRPr lang="fr-FR" dirty="0"/>
        </a:p>
      </dgm:t>
    </dgm:pt>
    <dgm:pt modelId="{FF4E454E-3D60-254D-A79A-253726686B84}" type="parTrans" cxnId="{8C21ACAD-9A4E-3D4A-B8BD-185F079597C9}">
      <dgm:prSet/>
      <dgm:spPr/>
      <dgm:t>
        <a:bodyPr/>
        <a:lstStyle/>
        <a:p>
          <a:pPr algn="ctr"/>
          <a:endParaRPr lang="fr-FR"/>
        </a:p>
      </dgm:t>
    </dgm:pt>
    <dgm:pt modelId="{214E23C5-5E49-6945-BEFF-DFD6217B0BCC}" type="sibTrans" cxnId="{8C21ACAD-9A4E-3D4A-B8BD-185F079597C9}">
      <dgm:prSet/>
      <dgm:spPr/>
      <dgm:t>
        <a:bodyPr/>
        <a:lstStyle/>
        <a:p>
          <a:pPr algn="ctr"/>
          <a:r>
            <a:rPr lang="fr-FR" dirty="0" err="1" smtClean="0"/>
            <a:t>Resp</a:t>
          </a:r>
          <a:r>
            <a:rPr lang="fr-FR" dirty="0" smtClean="0"/>
            <a:t>. Analyse</a:t>
          </a:r>
          <a:endParaRPr lang="fr-FR" dirty="0"/>
        </a:p>
      </dgm:t>
    </dgm:pt>
    <dgm:pt modelId="{560EAFDC-1B97-9340-A3F8-C7991BFEE408}">
      <dgm:prSet phldrT="[Texte]"/>
      <dgm:spPr/>
      <dgm:t>
        <a:bodyPr/>
        <a:lstStyle/>
        <a:p>
          <a:pPr algn="ctr"/>
          <a:r>
            <a:rPr lang="fr-FR" dirty="0" err="1" smtClean="0"/>
            <a:t>Jean-françois</a:t>
          </a:r>
          <a:endParaRPr lang="fr-FR" dirty="0"/>
        </a:p>
      </dgm:t>
    </dgm:pt>
    <dgm:pt modelId="{BFBB9EF8-BF75-7F43-91A8-E208D6D6BA27}" type="parTrans" cxnId="{B4C757B3-BC66-EB47-B6E4-253386684098}">
      <dgm:prSet/>
      <dgm:spPr/>
      <dgm:t>
        <a:bodyPr/>
        <a:lstStyle/>
        <a:p>
          <a:pPr algn="ctr"/>
          <a:endParaRPr lang="fr-FR"/>
        </a:p>
      </dgm:t>
    </dgm:pt>
    <dgm:pt modelId="{D8197021-2DC2-0B4C-8F6E-7D90DF0C58E1}" type="sibTrans" cxnId="{B4C757B3-BC66-EB47-B6E4-253386684098}">
      <dgm:prSet/>
      <dgm:spPr/>
      <dgm:t>
        <a:bodyPr/>
        <a:lstStyle/>
        <a:p>
          <a:pPr algn="ctr"/>
          <a:r>
            <a:rPr lang="fr-FR" dirty="0" err="1" smtClean="0"/>
            <a:t>Resp</a:t>
          </a:r>
          <a:r>
            <a:rPr lang="fr-FR" dirty="0" smtClean="0"/>
            <a:t>. Développement</a:t>
          </a:r>
          <a:endParaRPr lang="fr-FR" dirty="0"/>
        </a:p>
      </dgm:t>
    </dgm:pt>
    <dgm:pt modelId="{2FD2F67C-8248-A941-BD7A-D284791136CA}" type="pres">
      <dgm:prSet presAssocID="{E8FEB3FA-D88D-5449-813F-95129BD108F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AF53A6E5-0071-1B46-80E2-4FAAA579D4DA}" type="pres">
      <dgm:prSet presAssocID="{C8AF3FFA-92E2-6248-8BDD-66133770F7AB}" presName="hierRoot1" presStyleCnt="0">
        <dgm:presLayoutVars>
          <dgm:hierBranch val="init"/>
        </dgm:presLayoutVars>
      </dgm:prSet>
      <dgm:spPr/>
    </dgm:pt>
    <dgm:pt modelId="{B711F2DD-2687-434B-9BF5-9D9B0EF77454}" type="pres">
      <dgm:prSet presAssocID="{C8AF3FFA-92E2-6248-8BDD-66133770F7AB}" presName="rootComposite1" presStyleCnt="0"/>
      <dgm:spPr/>
    </dgm:pt>
    <dgm:pt modelId="{FFFEDE76-5AC4-0443-9DE0-7F37734CD1AF}" type="pres">
      <dgm:prSet presAssocID="{C8AF3FFA-92E2-6248-8BDD-66133770F7AB}" presName="rootText1" presStyleLbl="node0" presStyleIdx="0" presStyleCnt="1">
        <dgm:presLayoutVars>
          <dgm:chMax/>
          <dgm:chPref val="3"/>
        </dgm:presLayoutVars>
      </dgm:prSet>
      <dgm:spPr/>
      <dgm:t>
        <a:bodyPr/>
        <a:lstStyle/>
        <a:p>
          <a:endParaRPr lang="fr-FR"/>
        </a:p>
      </dgm:t>
    </dgm:pt>
    <dgm:pt modelId="{C840CD3C-F2E6-DB49-A784-136F48E17C6C}" type="pres">
      <dgm:prSet presAssocID="{C8AF3FFA-92E2-6248-8BDD-66133770F7AB}" presName="titleText1" presStyleLbl="fgAcc0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D71B92CB-1E16-2146-869C-5934897D93BB}" type="pres">
      <dgm:prSet presAssocID="{C8AF3FFA-92E2-6248-8BDD-66133770F7AB}" presName="rootConnector1" presStyleLbl="node1" presStyleIdx="0" presStyleCnt="2"/>
      <dgm:spPr/>
      <dgm:t>
        <a:bodyPr/>
        <a:lstStyle/>
        <a:p>
          <a:endParaRPr lang="fr-FR"/>
        </a:p>
      </dgm:t>
    </dgm:pt>
    <dgm:pt modelId="{BC55A116-16E0-CE49-A12C-368883AC7B37}" type="pres">
      <dgm:prSet presAssocID="{C8AF3FFA-92E2-6248-8BDD-66133770F7AB}" presName="hierChild2" presStyleCnt="0"/>
      <dgm:spPr/>
    </dgm:pt>
    <dgm:pt modelId="{357CA6CD-E64D-6C43-97BE-3356AB0829AC}" type="pres">
      <dgm:prSet presAssocID="{FF4E454E-3D60-254D-A79A-253726686B84}" presName="Name37" presStyleLbl="parChTrans1D2" presStyleIdx="0" presStyleCnt="2"/>
      <dgm:spPr/>
      <dgm:t>
        <a:bodyPr/>
        <a:lstStyle/>
        <a:p>
          <a:endParaRPr lang="fr-FR"/>
        </a:p>
      </dgm:t>
    </dgm:pt>
    <dgm:pt modelId="{2BBA4090-A151-8749-9255-AF442B40557F}" type="pres">
      <dgm:prSet presAssocID="{F9439C36-F29D-7B4E-A777-8124C702D9AE}" presName="hierRoot2" presStyleCnt="0">
        <dgm:presLayoutVars>
          <dgm:hierBranch val="init"/>
        </dgm:presLayoutVars>
      </dgm:prSet>
      <dgm:spPr/>
    </dgm:pt>
    <dgm:pt modelId="{2AC77C41-33D1-4043-B13F-3B16481312C0}" type="pres">
      <dgm:prSet presAssocID="{F9439C36-F29D-7B4E-A777-8124C702D9AE}" presName="rootComposite" presStyleCnt="0"/>
      <dgm:spPr/>
    </dgm:pt>
    <dgm:pt modelId="{265E9DEE-5A3F-0745-8026-7E7218DCDF8C}" type="pres">
      <dgm:prSet presAssocID="{F9439C36-F29D-7B4E-A777-8124C702D9AE}" presName="rootText" presStyleLbl="node1" presStyleIdx="0" presStyleCnt="2">
        <dgm:presLayoutVars>
          <dgm:chMax/>
          <dgm:chPref val="3"/>
        </dgm:presLayoutVars>
      </dgm:prSet>
      <dgm:spPr/>
      <dgm:t>
        <a:bodyPr/>
        <a:lstStyle/>
        <a:p>
          <a:endParaRPr lang="fr-FR"/>
        </a:p>
      </dgm:t>
    </dgm:pt>
    <dgm:pt modelId="{AB62A9AC-DBA9-7949-BE1D-1B65D858449A}" type="pres">
      <dgm:prSet presAssocID="{F9439C36-F29D-7B4E-A777-8124C702D9AE}" presName="titleText2" presStyleLbl="fgAcc1" presStyleIdx="0" presStyleCnt="2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099E2FDF-3EE2-F946-A162-311113111AFD}" type="pres">
      <dgm:prSet presAssocID="{F9439C36-F29D-7B4E-A777-8124C702D9AE}" presName="rootConnector" presStyleLbl="node2" presStyleIdx="0" presStyleCnt="0"/>
      <dgm:spPr/>
      <dgm:t>
        <a:bodyPr/>
        <a:lstStyle/>
        <a:p>
          <a:endParaRPr lang="fr-FR"/>
        </a:p>
      </dgm:t>
    </dgm:pt>
    <dgm:pt modelId="{A54ED3B3-6112-AB47-93F3-7110EF7E4CB6}" type="pres">
      <dgm:prSet presAssocID="{F9439C36-F29D-7B4E-A777-8124C702D9AE}" presName="hierChild4" presStyleCnt="0"/>
      <dgm:spPr/>
    </dgm:pt>
    <dgm:pt modelId="{2E6F5312-04F3-0247-8792-209E16C15A0B}" type="pres">
      <dgm:prSet presAssocID="{F9439C36-F29D-7B4E-A777-8124C702D9AE}" presName="hierChild5" presStyleCnt="0"/>
      <dgm:spPr/>
    </dgm:pt>
    <dgm:pt modelId="{0312B524-AF9C-4A4E-9EBB-1B8C10DD00FC}" type="pres">
      <dgm:prSet presAssocID="{BFBB9EF8-BF75-7F43-91A8-E208D6D6BA27}" presName="Name37" presStyleLbl="parChTrans1D2" presStyleIdx="1" presStyleCnt="2"/>
      <dgm:spPr/>
      <dgm:t>
        <a:bodyPr/>
        <a:lstStyle/>
        <a:p>
          <a:endParaRPr lang="fr-FR"/>
        </a:p>
      </dgm:t>
    </dgm:pt>
    <dgm:pt modelId="{62DC97F9-F1D3-C24C-BB4B-E630A6EC952B}" type="pres">
      <dgm:prSet presAssocID="{560EAFDC-1B97-9340-A3F8-C7991BFEE408}" presName="hierRoot2" presStyleCnt="0">
        <dgm:presLayoutVars>
          <dgm:hierBranch val="init"/>
        </dgm:presLayoutVars>
      </dgm:prSet>
      <dgm:spPr/>
    </dgm:pt>
    <dgm:pt modelId="{9F39C7A7-D88C-2D47-AFA0-FE0B640B180A}" type="pres">
      <dgm:prSet presAssocID="{560EAFDC-1B97-9340-A3F8-C7991BFEE408}" presName="rootComposite" presStyleCnt="0"/>
      <dgm:spPr/>
    </dgm:pt>
    <dgm:pt modelId="{30A42E7B-E9F8-764C-9784-1C83101BF6AF}" type="pres">
      <dgm:prSet presAssocID="{560EAFDC-1B97-9340-A3F8-C7991BFEE408}" presName="rootText" presStyleLbl="node1" presStyleIdx="1" presStyleCnt="2" custScaleX="123995">
        <dgm:presLayoutVars>
          <dgm:chMax/>
          <dgm:chPref val="3"/>
        </dgm:presLayoutVars>
      </dgm:prSet>
      <dgm:spPr/>
      <dgm:t>
        <a:bodyPr/>
        <a:lstStyle/>
        <a:p>
          <a:endParaRPr lang="fr-FR"/>
        </a:p>
      </dgm:t>
    </dgm:pt>
    <dgm:pt modelId="{A14DC5C8-105C-D64A-9FB9-CF329FA74505}" type="pres">
      <dgm:prSet presAssocID="{560EAFDC-1B97-9340-A3F8-C7991BFEE408}" presName="titleText2" presStyleLbl="fgAcc1" presStyleIdx="1" presStyleCnt="2" custScaleX="133789" custLinFactNeighborX="11876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61115CBF-19B5-4841-88D4-65A76D862696}" type="pres">
      <dgm:prSet presAssocID="{560EAFDC-1B97-9340-A3F8-C7991BFEE408}" presName="rootConnector" presStyleLbl="node2" presStyleIdx="0" presStyleCnt="0"/>
      <dgm:spPr/>
      <dgm:t>
        <a:bodyPr/>
        <a:lstStyle/>
        <a:p>
          <a:endParaRPr lang="fr-FR"/>
        </a:p>
      </dgm:t>
    </dgm:pt>
    <dgm:pt modelId="{0DE441CF-A1EE-D043-A991-C624EDE303CF}" type="pres">
      <dgm:prSet presAssocID="{560EAFDC-1B97-9340-A3F8-C7991BFEE408}" presName="hierChild4" presStyleCnt="0"/>
      <dgm:spPr/>
    </dgm:pt>
    <dgm:pt modelId="{242D5F28-5C48-4F49-A08A-7752A0CC3FA9}" type="pres">
      <dgm:prSet presAssocID="{560EAFDC-1B97-9340-A3F8-C7991BFEE408}" presName="hierChild5" presStyleCnt="0"/>
      <dgm:spPr/>
    </dgm:pt>
    <dgm:pt modelId="{F7A19E9F-33BD-FD45-9DCF-CFAECA8D6BF9}" type="pres">
      <dgm:prSet presAssocID="{C8AF3FFA-92E2-6248-8BDD-66133770F7AB}" presName="hierChild3" presStyleCnt="0"/>
      <dgm:spPr/>
    </dgm:pt>
  </dgm:ptLst>
  <dgm:cxnLst>
    <dgm:cxn modelId="{57A8DB55-E76B-4C4A-8725-3A8ADB7CB1D3}" type="presOf" srcId="{214E23C5-5E49-6945-BEFF-DFD6217B0BCC}" destId="{AB62A9AC-DBA9-7949-BE1D-1B65D858449A}" srcOrd="0" destOrd="0" presId="urn:microsoft.com/office/officeart/2008/layout/NameandTitleOrganizationalChart"/>
    <dgm:cxn modelId="{E1991D0F-BD40-1540-B589-2E7BC5C525CC}" type="presOf" srcId="{C8AF3FFA-92E2-6248-8BDD-66133770F7AB}" destId="{FFFEDE76-5AC4-0443-9DE0-7F37734CD1AF}" srcOrd="0" destOrd="0" presId="urn:microsoft.com/office/officeart/2008/layout/NameandTitleOrganizationalChart"/>
    <dgm:cxn modelId="{5C384802-4C01-6B4C-B803-60A41A6C4262}" type="presOf" srcId="{F9439C36-F29D-7B4E-A777-8124C702D9AE}" destId="{265E9DEE-5A3F-0745-8026-7E7218DCDF8C}" srcOrd="0" destOrd="0" presId="urn:microsoft.com/office/officeart/2008/layout/NameandTitleOrganizationalChart"/>
    <dgm:cxn modelId="{3D47C621-A34D-4B48-A671-97314AC8E045}" type="presOf" srcId="{BFBB9EF8-BF75-7F43-91A8-E208D6D6BA27}" destId="{0312B524-AF9C-4A4E-9EBB-1B8C10DD00FC}" srcOrd="0" destOrd="0" presId="urn:microsoft.com/office/officeart/2008/layout/NameandTitleOrganizationalChart"/>
    <dgm:cxn modelId="{8C21ACAD-9A4E-3D4A-B8BD-185F079597C9}" srcId="{C8AF3FFA-92E2-6248-8BDD-66133770F7AB}" destId="{F9439C36-F29D-7B4E-A777-8124C702D9AE}" srcOrd="0" destOrd="0" parTransId="{FF4E454E-3D60-254D-A79A-253726686B84}" sibTransId="{214E23C5-5E49-6945-BEFF-DFD6217B0BCC}"/>
    <dgm:cxn modelId="{5059A6C4-35DD-2047-9AA9-2969100469B4}" type="presOf" srcId="{E8FEB3FA-D88D-5449-813F-95129BD108FE}" destId="{2FD2F67C-8248-A941-BD7A-D284791136CA}" srcOrd="0" destOrd="0" presId="urn:microsoft.com/office/officeart/2008/layout/NameandTitleOrganizationalChart"/>
    <dgm:cxn modelId="{84794612-3909-1246-944E-41D16D1CC96E}" type="presOf" srcId="{F9439C36-F29D-7B4E-A777-8124C702D9AE}" destId="{099E2FDF-3EE2-F946-A162-311113111AFD}" srcOrd="1" destOrd="0" presId="urn:microsoft.com/office/officeart/2008/layout/NameandTitleOrganizationalChart"/>
    <dgm:cxn modelId="{B4C757B3-BC66-EB47-B6E4-253386684098}" srcId="{C8AF3FFA-92E2-6248-8BDD-66133770F7AB}" destId="{560EAFDC-1B97-9340-A3F8-C7991BFEE408}" srcOrd="1" destOrd="0" parTransId="{BFBB9EF8-BF75-7F43-91A8-E208D6D6BA27}" sibTransId="{D8197021-2DC2-0B4C-8F6E-7D90DF0C58E1}"/>
    <dgm:cxn modelId="{D97148D6-F28D-0E41-B8E2-ACAE7DD920BC}" type="presOf" srcId="{C8AF3FFA-92E2-6248-8BDD-66133770F7AB}" destId="{D71B92CB-1E16-2146-869C-5934897D93BB}" srcOrd="1" destOrd="0" presId="urn:microsoft.com/office/officeart/2008/layout/NameandTitleOrganizationalChart"/>
    <dgm:cxn modelId="{009346DA-8117-E642-A385-6CEF935D7040}" srcId="{E8FEB3FA-D88D-5449-813F-95129BD108FE}" destId="{C8AF3FFA-92E2-6248-8BDD-66133770F7AB}" srcOrd="0" destOrd="0" parTransId="{22EA97D5-2C9A-E84C-AE6E-7E40E33459ED}" sibTransId="{91B15891-22A3-BC47-B82D-E39B664601E8}"/>
    <dgm:cxn modelId="{FADD7F9D-3548-FB47-A092-DB32AEC3BE37}" type="presOf" srcId="{91B15891-22A3-BC47-B82D-E39B664601E8}" destId="{C840CD3C-F2E6-DB49-A784-136F48E17C6C}" srcOrd="0" destOrd="0" presId="urn:microsoft.com/office/officeart/2008/layout/NameandTitleOrganizationalChart"/>
    <dgm:cxn modelId="{B0451FF3-9A12-F641-B63A-2914F99913D4}" type="presOf" srcId="{560EAFDC-1B97-9340-A3F8-C7991BFEE408}" destId="{30A42E7B-E9F8-764C-9784-1C83101BF6AF}" srcOrd="0" destOrd="0" presId="urn:microsoft.com/office/officeart/2008/layout/NameandTitleOrganizationalChart"/>
    <dgm:cxn modelId="{B5955750-74C2-2F49-93CC-53442BF48598}" type="presOf" srcId="{FF4E454E-3D60-254D-A79A-253726686B84}" destId="{357CA6CD-E64D-6C43-97BE-3356AB0829AC}" srcOrd="0" destOrd="0" presId="urn:microsoft.com/office/officeart/2008/layout/NameandTitleOrganizationalChart"/>
    <dgm:cxn modelId="{8A5C565A-0FC0-D348-8DD9-0E5E1F57BBD8}" type="presOf" srcId="{D8197021-2DC2-0B4C-8F6E-7D90DF0C58E1}" destId="{A14DC5C8-105C-D64A-9FB9-CF329FA74505}" srcOrd="0" destOrd="0" presId="urn:microsoft.com/office/officeart/2008/layout/NameandTitleOrganizationalChart"/>
    <dgm:cxn modelId="{0EE67A42-F5B2-2E44-9D35-6BCE4ED2ACB4}" type="presOf" srcId="{560EAFDC-1B97-9340-A3F8-C7991BFEE408}" destId="{61115CBF-19B5-4841-88D4-65A76D862696}" srcOrd="1" destOrd="0" presId="urn:microsoft.com/office/officeart/2008/layout/NameandTitleOrganizationalChart"/>
    <dgm:cxn modelId="{20F92796-77AC-4640-9313-0DB8B8D3DAF8}" type="presParOf" srcId="{2FD2F67C-8248-A941-BD7A-D284791136CA}" destId="{AF53A6E5-0071-1B46-80E2-4FAAA579D4DA}" srcOrd="0" destOrd="0" presId="urn:microsoft.com/office/officeart/2008/layout/NameandTitleOrganizationalChart"/>
    <dgm:cxn modelId="{E5DDC253-1494-954F-B2DF-7AC7B54D2980}" type="presParOf" srcId="{AF53A6E5-0071-1B46-80E2-4FAAA579D4DA}" destId="{B711F2DD-2687-434B-9BF5-9D9B0EF77454}" srcOrd="0" destOrd="0" presId="urn:microsoft.com/office/officeart/2008/layout/NameandTitleOrganizationalChart"/>
    <dgm:cxn modelId="{1B39D229-6B2A-A949-AF59-5F9DC9D66C87}" type="presParOf" srcId="{B711F2DD-2687-434B-9BF5-9D9B0EF77454}" destId="{FFFEDE76-5AC4-0443-9DE0-7F37734CD1AF}" srcOrd="0" destOrd="0" presId="urn:microsoft.com/office/officeart/2008/layout/NameandTitleOrganizationalChart"/>
    <dgm:cxn modelId="{4AC1B03C-5A98-CC49-9C08-DE1E87B72F5D}" type="presParOf" srcId="{B711F2DD-2687-434B-9BF5-9D9B0EF77454}" destId="{C840CD3C-F2E6-DB49-A784-136F48E17C6C}" srcOrd="1" destOrd="0" presId="urn:microsoft.com/office/officeart/2008/layout/NameandTitleOrganizationalChart"/>
    <dgm:cxn modelId="{8B84567F-D211-F049-9530-6DA44DDDFE1F}" type="presParOf" srcId="{B711F2DD-2687-434B-9BF5-9D9B0EF77454}" destId="{D71B92CB-1E16-2146-869C-5934897D93BB}" srcOrd="2" destOrd="0" presId="urn:microsoft.com/office/officeart/2008/layout/NameandTitleOrganizationalChart"/>
    <dgm:cxn modelId="{BFFEB564-7C64-FE41-867C-3A867BDC56C8}" type="presParOf" srcId="{AF53A6E5-0071-1B46-80E2-4FAAA579D4DA}" destId="{BC55A116-16E0-CE49-A12C-368883AC7B37}" srcOrd="1" destOrd="0" presId="urn:microsoft.com/office/officeart/2008/layout/NameandTitleOrganizationalChart"/>
    <dgm:cxn modelId="{26832588-803F-E747-9513-73FA1AA9F7C3}" type="presParOf" srcId="{BC55A116-16E0-CE49-A12C-368883AC7B37}" destId="{357CA6CD-E64D-6C43-97BE-3356AB0829AC}" srcOrd="0" destOrd="0" presId="urn:microsoft.com/office/officeart/2008/layout/NameandTitleOrganizationalChart"/>
    <dgm:cxn modelId="{BF10E2B7-F51F-8943-AA3D-9B0D7A160568}" type="presParOf" srcId="{BC55A116-16E0-CE49-A12C-368883AC7B37}" destId="{2BBA4090-A151-8749-9255-AF442B40557F}" srcOrd="1" destOrd="0" presId="urn:microsoft.com/office/officeart/2008/layout/NameandTitleOrganizationalChart"/>
    <dgm:cxn modelId="{3678567B-9509-8E4B-ACC7-2EEFEA1E8270}" type="presParOf" srcId="{2BBA4090-A151-8749-9255-AF442B40557F}" destId="{2AC77C41-33D1-4043-B13F-3B16481312C0}" srcOrd="0" destOrd="0" presId="urn:microsoft.com/office/officeart/2008/layout/NameandTitleOrganizationalChart"/>
    <dgm:cxn modelId="{C5A6386F-C9C8-3146-930D-0E39BE988A3C}" type="presParOf" srcId="{2AC77C41-33D1-4043-B13F-3B16481312C0}" destId="{265E9DEE-5A3F-0745-8026-7E7218DCDF8C}" srcOrd="0" destOrd="0" presId="urn:microsoft.com/office/officeart/2008/layout/NameandTitleOrganizationalChart"/>
    <dgm:cxn modelId="{52CB7C31-A01E-9F42-9612-8E27C08BE92B}" type="presParOf" srcId="{2AC77C41-33D1-4043-B13F-3B16481312C0}" destId="{AB62A9AC-DBA9-7949-BE1D-1B65D858449A}" srcOrd="1" destOrd="0" presId="urn:microsoft.com/office/officeart/2008/layout/NameandTitleOrganizationalChart"/>
    <dgm:cxn modelId="{301D3743-160E-814F-9EF0-84CF191DA86A}" type="presParOf" srcId="{2AC77C41-33D1-4043-B13F-3B16481312C0}" destId="{099E2FDF-3EE2-F946-A162-311113111AFD}" srcOrd="2" destOrd="0" presId="urn:microsoft.com/office/officeart/2008/layout/NameandTitleOrganizationalChart"/>
    <dgm:cxn modelId="{1B59509C-2FCF-2744-B98B-181F7F1D256A}" type="presParOf" srcId="{2BBA4090-A151-8749-9255-AF442B40557F}" destId="{A54ED3B3-6112-AB47-93F3-7110EF7E4CB6}" srcOrd="1" destOrd="0" presId="urn:microsoft.com/office/officeart/2008/layout/NameandTitleOrganizationalChart"/>
    <dgm:cxn modelId="{8F277B66-0A5D-F849-B0B5-8D4B62306F1D}" type="presParOf" srcId="{2BBA4090-A151-8749-9255-AF442B40557F}" destId="{2E6F5312-04F3-0247-8792-209E16C15A0B}" srcOrd="2" destOrd="0" presId="urn:microsoft.com/office/officeart/2008/layout/NameandTitleOrganizationalChart"/>
    <dgm:cxn modelId="{1C80C8B1-C69B-E04A-8F6C-7A9FADDDEB63}" type="presParOf" srcId="{BC55A116-16E0-CE49-A12C-368883AC7B37}" destId="{0312B524-AF9C-4A4E-9EBB-1B8C10DD00FC}" srcOrd="2" destOrd="0" presId="urn:microsoft.com/office/officeart/2008/layout/NameandTitleOrganizationalChart"/>
    <dgm:cxn modelId="{69F1F508-A62D-8345-8713-C37216F3136A}" type="presParOf" srcId="{BC55A116-16E0-CE49-A12C-368883AC7B37}" destId="{62DC97F9-F1D3-C24C-BB4B-E630A6EC952B}" srcOrd="3" destOrd="0" presId="urn:microsoft.com/office/officeart/2008/layout/NameandTitleOrganizationalChart"/>
    <dgm:cxn modelId="{10BD56D9-1D20-F944-B8EB-383A4A863C0F}" type="presParOf" srcId="{62DC97F9-F1D3-C24C-BB4B-E630A6EC952B}" destId="{9F39C7A7-D88C-2D47-AFA0-FE0B640B180A}" srcOrd="0" destOrd="0" presId="urn:microsoft.com/office/officeart/2008/layout/NameandTitleOrganizationalChart"/>
    <dgm:cxn modelId="{3D706410-6DF2-B243-8EA5-E4F00C5F16A8}" type="presParOf" srcId="{9F39C7A7-D88C-2D47-AFA0-FE0B640B180A}" destId="{30A42E7B-E9F8-764C-9784-1C83101BF6AF}" srcOrd="0" destOrd="0" presId="urn:microsoft.com/office/officeart/2008/layout/NameandTitleOrganizationalChart"/>
    <dgm:cxn modelId="{907085C6-8933-E743-B9BA-47BEECA2ED9D}" type="presParOf" srcId="{9F39C7A7-D88C-2D47-AFA0-FE0B640B180A}" destId="{A14DC5C8-105C-D64A-9FB9-CF329FA74505}" srcOrd="1" destOrd="0" presId="urn:microsoft.com/office/officeart/2008/layout/NameandTitleOrganizationalChart"/>
    <dgm:cxn modelId="{45017B6C-FCB7-6142-9EE8-E6239DFE1322}" type="presParOf" srcId="{9F39C7A7-D88C-2D47-AFA0-FE0B640B180A}" destId="{61115CBF-19B5-4841-88D4-65A76D862696}" srcOrd="2" destOrd="0" presId="urn:microsoft.com/office/officeart/2008/layout/NameandTitleOrganizationalChart"/>
    <dgm:cxn modelId="{7919567A-3F19-1F43-B985-66B6B830E71B}" type="presParOf" srcId="{62DC97F9-F1D3-C24C-BB4B-E630A6EC952B}" destId="{0DE441CF-A1EE-D043-A991-C624EDE303CF}" srcOrd="1" destOrd="0" presId="urn:microsoft.com/office/officeart/2008/layout/NameandTitleOrganizationalChart"/>
    <dgm:cxn modelId="{E1DC1F16-5416-B144-A074-C9B7098EF87A}" type="presParOf" srcId="{62DC97F9-F1D3-C24C-BB4B-E630A6EC952B}" destId="{242D5F28-5C48-4F49-A08A-7752A0CC3FA9}" srcOrd="2" destOrd="0" presId="urn:microsoft.com/office/officeart/2008/layout/NameandTitleOrganizationalChart"/>
    <dgm:cxn modelId="{7CF47819-7BD2-9D49-8F49-7659458A2225}" type="presParOf" srcId="{AF53A6E5-0071-1B46-80E2-4FAAA579D4DA}" destId="{F7A19E9F-33BD-FD45-9DCF-CFAECA8D6BF9}" srcOrd="2" destOrd="0" presId="urn:microsoft.com/office/officeart/2008/layout/NameandTitleOrganizationalChar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12B524-AF9C-4A4E-9EBB-1B8C10DD00FC}">
      <dsp:nvSpPr>
        <dsp:cNvPr id="0" name=""/>
        <dsp:cNvSpPr/>
      </dsp:nvSpPr>
      <dsp:spPr>
        <a:xfrm>
          <a:off x="2868465" y="1549908"/>
          <a:ext cx="1405729" cy="6422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2873"/>
              </a:lnTo>
              <a:lnTo>
                <a:pt x="1405729" y="382873"/>
              </a:lnTo>
              <a:lnTo>
                <a:pt x="1405729" y="6422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7CA6CD-E64D-6C43-97BE-3356AB0829AC}">
      <dsp:nvSpPr>
        <dsp:cNvPr id="0" name=""/>
        <dsp:cNvSpPr/>
      </dsp:nvSpPr>
      <dsp:spPr>
        <a:xfrm>
          <a:off x="1136298" y="1549908"/>
          <a:ext cx="1732166" cy="642240"/>
        </a:xfrm>
        <a:custGeom>
          <a:avLst/>
          <a:gdLst/>
          <a:ahLst/>
          <a:cxnLst/>
          <a:rect l="0" t="0" r="0" b="0"/>
          <a:pathLst>
            <a:path>
              <a:moveTo>
                <a:pt x="1732166" y="0"/>
              </a:moveTo>
              <a:lnTo>
                <a:pt x="1732166" y="382873"/>
              </a:lnTo>
              <a:lnTo>
                <a:pt x="0" y="382873"/>
              </a:lnTo>
              <a:lnTo>
                <a:pt x="0" y="6422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FEDE76-5AC4-0443-9DE0-7F37734CD1AF}">
      <dsp:nvSpPr>
        <dsp:cNvPr id="0" name=""/>
        <dsp:cNvSpPr/>
      </dsp:nvSpPr>
      <dsp:spPr>
        <a:xfrm>
          <a:off x="1795015" y="438338"/>
          <a:ext cx="2146899" cy="11115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156855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800" kern="1200" dirty="0" smtClean="0"/>
            <a:t>Gauthier</a:t>
          </a:r>
          <a:endParaRPr lang="fr-FR" sz="3800" kern="1200" dirty="0"/>
        </a:p>
      </dsp:txBody>
      <dsp:txXfrm>
        <a:off x="1795015" y="438338"/>
        <a:ext cx="2146899" cy="1111569"/>
      </dsp:txXfrm>
    </dsp:sp>
    <dsp:sp modelId="{C840CD3C-F2E6-DB49-A784-136F48E17C6C}">
      <dsp:nvSpPr>
        <dsp:cNvPr id="0" name=""/>
        <dsp:cNvSpPr/>
      </dsp:nvSpPr>
      <dsp:spPr>
        <a:xfrm>
          <a:off x="2224395" y="1302892"/>
          <a:ext cx="1932209" cy="37052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15240" rIns="6096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smtClean="0"/>
            <a:t>Chef</a:t>
          </a:r>
          <a:r>
            <a:rPr lang="fr-FR" sz="2400" kern="1200" baseline="0" smtClean="0"/>
            <a:t> de </a:t>
          </a:r>
          <a:r>
            <a:rPr lang="fr-FR" sz="2400" kern="1200" baseline="0" dirty="0" smtClean="0"/>
            <a:t>projet</a:t>
          </a:r>
          <a:endParaRPr lang="fr-FR" sz="2400" kern="1200" dirty="0"/>
        </a:p>
      </dsp:txBody>
      <dsp:txXfrm>
        <a:off x="2224395" y="1302892"/>
        <a:ext cx="1932209" cy="370523"/>
      </dsp:txXfrm>
    </dsp:sp>
    <dsp:sp modelId="{265E9DEE-5A3F-0745-8026-7E7218DCDF8C}">
      <dsp:nvSpPr>
        <dsp:cNvPr id="0" name=""/>
        <dsp:cNvSpPr/>
      </dsp:nvSpPr>
      <dsp:spPr>
        <a:xfrm>
          <a:off x="62848" y="2192148"/>
          <a:ext cx="2146899" cy="11115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156855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800" kern="1200" dirty="0" err="1" smtClean="0"/>
            <a:t>Mamady</a:t>
          </a:r>
          <a:endParaRPr lang="fr-FR" sz="3800" kern="1200" dirty="0"/>
        </a:p>
      </dsp:txBody>
      <dsp:txXfrm>
        <a:off x="62848" y="2192148"/>
        <a:ext cx="2146899" cy="1111569"/>
      </dsp:txXfrm>
    </dsp:sp>
    <dsp:sp modelId="{AB62A9AC-DBA9-7949-BE1D-1B65D858449A}">
      <dsp:nvSpPr>
        <dsp:cNvPr id="0" name=""/>
        <dsp:cNvSpPr/>
      </dsp:nvSpPr>
      <dsp:spPr>
        <a:xfrm>
          <a:off x="492228" y="3056702"/>
          <a:ext cx="1932209" cy="37052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15240" rIns="6096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 err="1" smtClean="0"/>
            <a:t>Resp</a:t>
          </a:r>
          <a:r>
            <a:rPr lang="fr-FR" sz="2400" kern="1200" dirty="0" smtClean="0"/>
            <a:t>. Analyse</a:t>
          </a:r>
          <a:endParaRPr lang="fr-FR" sz="2400" kern="1200" dirty="0"/>
        </a:p>
      </dsp:txBody>
      <dsp:txXfrm>
        <a:off x="492228" y="3056702"/>
        <a:ext cx="1932209" cy="370523"/>
      </dsp:txXfrm>
    </dsp:sp>
    <dsp:sp modelId="{30A42E7B-E9F8-764C-9784-1C83101BF6AF}">
      <dsp:nvSpPr>
        <dsp:cNvPr id="0" name=""/>
        <dsp:cNvSpPr/>
      </dsp:nvSpPr>
      <dsp:spPr>
        <a:xfrm>
          <a:off x="2943170" y="2192148"/>
          <a:ext cx="2662048" cy="11115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156855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800" kern="1200" dirty="0" err="1" smtClean="0"/>
            <a:t>Jean-françois</a:t>
          </a:r>
          <a:endParaRPr lang="fr-FR" sz="3800" kern="1200" dirty="0"/>
        </a:p>
      </dsp:txBody>
      <dsp:txXfrm>
        <a:off x="2943170" y="2192148"/>
        <a:ext cx="2662048" cy="1111569"/>
      </dsp:txXfrm>
    </dsp:sp>
    <dsp:sp modelId="{A14DC5C8-105C-D64A-9FB9-CF329FA74505}">
      <dsp:nvSpPr>
        <dsp:cNvPr id="0" name=""/>
        <dsp:cNvSpPr/>
      </dsp:nvSpPr>
      <dsp:spPr>
        <a:xfrm>
          <a:off x="3366535" y="3056702"/>
          <a:ext cx="2585084" cy="37052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13335" rIns="53340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100" kern="1200" dirty="0" err="1" smtClean="0"/>
            <a:t>Resp</a:t>
          </a:r>
          <a:r>
            <a:rPr lang="fr-FR" sz="2100" kern="1200" dirty="0" smtClean="0"/>
            <a:t>. Développement</a:t>
          </a:r>
          <a:endParaRPr lang="fr-FR" sz="2100" kern="1200" dirty="0"/>
        </a:p>
      </dsp:txBody>
      <dsp:txXfrm>
        <a:off x="3366535" y="3056702"/>
        <a:ext cx="2585084" cy="3705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252A77-7473-F741-A297-4629C7E4176A}" type="datetimeFigureOut">
              <a:rPr lang="fr-FR" smtClean="0"/>
              <a:t>29/03/2016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860512-5F13-AB42-8C34-95694C45EE6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9002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60512-5F13-AB42-8C34-95694C45EE6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85026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60512-5F13-AB42-8C34-95694C45EE6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441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60512-5F13-AB42-8C34-95694C45EE6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0759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60512-5F13-AB42-8C34-95694C45EE64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9023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60512-5F13-AB42-8C34-95694C45EE6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34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60512-5F13-AB42-8C34-95694C45EE6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6206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60512-5F13-AB42-8C34-95694C45EE6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4617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60512-5F13-AB42-8C34-95694C45EE6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3144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60512-5F13-AB42-8C34-95694C45EE6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9376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60512-5F13-AB42-8C34-95694C45EE6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2469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60512-5F13-AB42-8C34-95694C45EE6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1148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60512-5F13-AB42-8C34-95694C45EE6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6764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17/02/2016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8D9-8FF4-1847-A208-0E6A2E9296D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17/02/2016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8D9-8FF4-1847-A208-0E6A2E9296D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17/02/2016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8D9-8FF4-1847-A208-0E6A2E9296D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206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17/02/2016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8D9-8FF4-1847-A208-0E6A2E9296D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563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17/02/2016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8D9-8FF4-1847-A208-0E6A2E9296D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17/02/2016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8D9-8FF4-1847-A208-0E6A2E9296D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17/02/2016</a:t>
            </a:r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8D9-8FF4-1847-A208-0E6A2E9296D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17/02/2016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8D9-8FF4-1847-A208-0E6A2E9296D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17/02/2016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8D9-8FF4-1847-A208-0E6A2E9296D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17/02/2016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8D9-8FF4-1847-A208-0E6A2E9296D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065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17/02/2016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8D9-8FF4-1847-A208-0E6A2E9296D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596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17/02/2016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8C8D9-8FF4-1847-A208-0E6A2E9296D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tiff"/><Relationship Id="rId5" Type="http://schemas.openxmlformats.org/officeDocument/2006/relationships/image" Target="../media/image18.tiff"/><Relationship Id="rId6" Type="http://schemas.openxmlformats.org/officeDocument/2006/relationships/image" Target="../media/image19.tiff"/><Relationship Id="rId7" Type="http://schemas.openxmlformats.org/officeDocument/2006/relationships/image" Target="../media/image20.tiff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9.pn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"/>
            <a:ext cx="12192000" cy="24985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95300" y="1219200"/>
            <a:ext cx="11201400" cy="1279300"/>
          </a:xfrm>
        </p:spPr>
        <p:txBody>
          <a:bodyPr anchor="b">
            <a:noAutofit/>
          </a:bodyPr>
          <a:lstStyle/>
          <a:p>
            <a:r>
              <a:rPr lang="fr-FR" sz="6600" baseline="30000" dirty="0" smtClean="0">
                <a:solidFill>
                  <a:schemeClr val="bg1"/>
                </a:solidFill>
                <a:latin typeface="Gill Sans Light" charset="0"/>
                <a:ea typeface="Gill Sans Light" charset="0"/>
                <a:cs typeface="Gill Sans Light" charset="0"/>
              </a:rPr>
              <a:t>Comité de pilotage : appariement entre images</a:t>
            </a:r>
            <a:endParaRPr lang="fr-FR" sz="6600" dirty="0">
              <a:solidFill>
                <a:schemeClr val="bg1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555" y="5480360"/>
            <a:ext cx="931145" cy="989515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5484563"/>
            <a:ext cx="928153" cy="985312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91"/>
          <a:stretch/>
        </p:blipFill>
        <p:spPr>
          <a:xfrm>
            <a:off x="5698408" y="5512468"/>
            <a:ext cx="792191" cy="92529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21555" y="2660656"/>
            <a:ext cx="834888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6600" baseline="30000" dirty="0">
                <a:solidFill>
                  <a:schemeClr val="accent1">
                    <a:lumMod val="75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rPr>
              <a:t>générées à partir de données LIDAR</a:t>
            </a:r>
            <a:endParaRPr lang="fr-FR" sz="6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Gill Sans Light" charset="0"/>
                <a:ea typeface="Gill Sans Light" charset="0"/>
                <a:cs typeface="Gill Sans Light" charset="0"/>
              </a:rPr>
              <a:t>Du projet recherche au projet développement</a:t>
            </a:r>
            <a:endParaRPr lang="fr-FR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30/03/2016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8D9-8FF4-1847-A208-0E6A2E9296DC}" type="slidenum">
              <a:rPr lang="fr-FR" smtClean="0">
                <a:solidFill>
                  <a:schemeClr val="bg1"/>
                </a:solidFill>
              </a:rPr>
              <a:t>10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1905000"/>
            <a:ext cx="6022848" cy="304190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464" y="2920748"/>
            <a:ext cx="1014438" cy="101443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448" y="1946657"/>
            <a:ext cx="3046964" cy="304696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449" y="1927378"/>
            <a:ext cx="3045606" cy="3045606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250" y="1941362"/>
            <a:ext cx="3048001" cy="3048001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450" y="1938857"/>
            <a:ext cx="3045605" cy="3045605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97240"/>
            <a:ext cx="2757932" cy="2657424"/>
          </a:xfrm>
          <a:prstGeom prst="rect">
            <a:avLst/>
          </a:prstGeom>
        </p:spPr>
      </p:pic>
      <p:sp>
        <p:nvSpPr>
          <p:cNvPr id="15" name="Flèche vers la droite 14"/>
          <p:cNvSpPr/>
          <p:nvPr/>
        </p:nvSpPr>
        <p:spPr>
          <a:xfrm>
            <a:off x="3919867" y="3227651"/>
            <a:ext cx="2704709" cy="397864"/>
          </a:xfrm>
          <a:prstGeom prst="rightArrow">
            <a:avLst>
              <a:gd name="adj1" fmla="val 50000"/>
              <a:gd name="adj2" fmla="val 9526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13"/>
          <a:stretch/>
        </p:blipFill>
        <p:spPr>
          <a:xfrm>
            <a:off x="6624576" y="1433960"/>
            <a:ext cx="4731911" cy="436054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374" y="1464959"/>
            <a:ext cx="4152900" cy="41529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18"/>
          <a:stretch/>
        </p:blipFill>
        <p:spPr>
          <a:xfrm>
            <a:off x="5197511" y="5550080"/>
            <a:ext cx="1784781" cy="130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6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48148E-6 L 0.31107 -0.2594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47" y="-1298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7.40741E-7 L 0.3099 0.22037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95" y="11019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-0.28724 -0.00301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62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Gill Sans Light" charset="0"/>
                <a:ea typeface="Gill Sans Light" charset="0"/>
                <a:cs typeface="Gill Sans Light" charset="0"/>
              </a:rPr>
              <a:t>Développement</a:t>
            </a:r>
            <a:endParaRPr lang="fr-FR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30/03/2016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8D9-8FF4-1847-A208-0E6A2E9296DC}" type="slidenum">
              <a:rPr lang="fr-FR" smtClean="0">
                <a:solidFill>
                  <a:schemeClr val="bg1"/>
                </a:solidFill>
              </a:rPr>
              <a:t>11</a:t>
            </a:fld>
            <a:endParaRPr lang="fr-FR">
              <a:solidFill>
                <a:schemeClr val="bg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838200" y="1666876"/>
            <a:ext cx="922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latin typeface="Gill Sans Light" charset="0"/>
                <a:ea typeface="Gill Sans Light" charset="0"/>
                <a:cs typeface="Gill Sans Light" charset="0"/>
              </a:rPr>
              <a:t>Histogramme 3D des translations en Matlab puis implémenté en C++ 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450" y="2984560"/>
            <a:ext cx="3924299" cy="310270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233" y="2992438"/>
            <a:ext cx="3914334" cy="309483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38200" y="2194858"/>
            <a:ext cx="67183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fr-FR" sz="2000" dirty="0">
                <a:latin typeface="Gill Sans Light" charset="0"/>
                <a:ea typeface="Gill Sans Light" charset="0"/>
                <a:cs typeface="Gill Sans Light" charset="0"/>
              </a:rPr>
              <a:t>Déterminer la translation à retenir pour le recalage</a:t>
            </a:r>
          </a:p>
          <a:p>
            <a:pPr marL="342900" indent="-342900">
              <a:buFont typeface="Wingdings" charset="2"/>
              <a:buChar char="Ø"/>
            </a:pPr>
            <a:r>
              <a:rPr lang="fr-FR" sz="2000" dirty="0">
                <a:latin typeface="Gill Sans Light" charset="0"/>
                <a:ea typeface="Gill Sans Light" charset="0"/>
                <a:cs typeface="Gill Sans Light" charset="0"/>
              </a:rPr>
              <a:t>Détecter les cas de translation non unique entre deux images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18"/>
          <a:stretch/>
        </p:blipFill>
        <p:spPr>
          <a:xfrm>
            <a:off x="5197511" y="5550080"/>
            <a:ext cx="1784781" cy="130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Gill Sans Light" charset="0"/>
                <a:ea typeface="Gill Sans Light" charset="0"/>
                <a:cs typeface="Gill Sans Light" charset="0"/>
              </a:rPr>
              <a:t>Conclusion</a:t>
            </a:r>
            <a:endParaRPr lang="fr-FR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30/03/2016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8D9-8FF4-1847-A208-0E6A2E9296DC}" type="slidenum">
              <a:rPr lang="fr-FR" smtClean="0">
                <a:solidFill>
                  <a:schemeClr val="bg1"/>
                </a:solidFill>
              </a:rPr>
              <a:t>12</a:t>
            </a:fld>
            <a:endParaRPr lang="fr-FR">
              <a:solidFill>
                <a:schemeClr val="bg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18"/>
          <a:stretch/>
        </p:blipFill>
        <p:spPr>
          <a:xfrm>
            <a:off x="5197511" y="5550080"/>
            <a:ext cx="1784781" cy="130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Gill Sans Light" charset="0"/>
                <a:ea typeface="Gill Sans Light" charset="0"/>
                <a:cs typeface="Gill Sans Light" charset="0"/>
              </a:rPr>
              <a:t>Carte d’identité du projet développement</a:t>
            </a:r>
            <a:endParaRPr lang="fr-FR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30/03/2016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8D9-8FF4-1847-A208-0E6A2E9296DC}" type="slidenum">
              <a:rPr lang="fr-FR" smtClean="0">
                <a:solidFill>
                  <a:schemeClr val="bg1"/>
                </a:solidFill>
              </a:rPr>
              <a:t>2</a:t>
            </a:fld>
            <a:endParaRPr lang="fr-FR">
              <a:solidFill>
                <a:schemeClr val="bg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838200" y="1690688"/>
            <a:ext cx="4455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latin typeface="Gill Sans Light" charset="0"/>
                <a:ea typeface="Gill Sans Light" charset="0"/>
                <a:cs typeface="Gill Sans Light" charset="0"/>
              </a:rPr>
              <a:t>Nom : 			</a:t>
            </a:r>
            <a:r>
              <a:rPr lang="fr-FR" sz="2000" dirty="0" err="1" smtClean="0">
                <a:latin typeface="Gill Sans Light" charset="0"/>
                <a:ea typeface="Gill Sans Light" charset="0"/>
                <a:cs typeface="Gill Sans Light" charset="0"/>
              </a:rPr>
              <a:t>AutoTranslate</a:t>
            </a:r>
            <a:endParaRPr lang="fr-FR" sz="20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38200" y="2090798"/>
            <a:ext cx="98933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latin typeface="Gill Sans Light" charset="0"/>
                <a:ea typeface="Gill Sans Light" charset="0"/>
                <a:cs typeface="Gill Sans Light" charset="0"/>
              </a:rPr>
              <a:t>Commanditaires :		Arnaud Le Bris</a:t>
            </a:r>
          </a:p>
          <a:p>
            <a:r>
              <a:rPr lang="fr-FR" sz="2000" dirty="0">
                <a:latin typeface="Gill Sans Light" charset="0"/>
                <a:ea typeface="Gill Sans Light" charset="0"/>
                <a:cs typeface="Gill Sans Light" charset="0"/>
              </a:rPr>
              <a:t>			Jean-Pierre Papelard</a:t>
            </a:r>
          </a:p>
          <a:p>
            <a:r>
              <a:rPr lang="fr-FR" sz="2000" dirty="0">
                <a:latin typeface="Gill Sans Light" charset="0"/>
                <a:ea typeface="Gill Sans Light" charset="0"/>
                <a:cs typeface="Gill Sans Light" charset="0"/>
              </a:rPr>
              <a:t>			Jean-François </a:t>
            </a:r>
            <a:r>
              <a:rPr lang="fr-FR" sz="2000" dirty="0" err="1" smtClean="0">
                <a:latin typeface="Gill Sans Light" charset="0"/>
                <a:ea typeface="Gill Sans Light" charset="0"/>
                <a:cs typeface="Gill Sans Light" charset="0"/>
              </a:rPr>
              <a:t>Hangouët</a:t>
            </a:r>
            <a:endParaRPr lang="fr-FR" sz="2000" dirty="0" smtClean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8200" y="3106461"/>
            <a:ext cx="100457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latin typeface="Gill Sans Light" charset="0"/>
                <a:ea typeface="Gill Sans Light" charset="0"/>
                <a:cs typeface="Gill Sans Light" charset="0"/>
              </a:rPr>
              <a:t>Etudiants :		Gauthier </a:t>
            </a:r>
            <a:r>
              <a:rPr lang="fr-FR" sz="2000" dirty="0" err="1">
                <a:latin typeface="Gill Sans Light" charset="0"/>
                <a:ea typeface="Gill Sans Light" charset="0"/>
                <a:cs typeface="Gill Sans Light" charset="0"/>
              </a:rPr>
              <a:t>Duponchel</a:t>
            </a:r>
            <a:endParaRPr lang="fr-FR" sz="2000" dirty="0">
              <a:latin typeface="Gill Sans Light" charset="0"/>
              <a:ea typeface="Gill Sans Light" charset="0"/>
              <a:cs typeface="Gill Sans Light" charset="0"/>
            </a:endParaRPr>
          </a:p>
          <a:p>
            <a:r>
              <a:rPr lang="fr-FR" sz="2000" dirty="0">
                <a:latin typeface="Gill Sans Light" charset="0"/>
                <a:ea typeface="Gill Sans Light" charset="0"/>
                <a:cs typeface="Gill Sans Light" charset="0"/>
              </a:rPr>
              <a:t>			</a:t>
            </a:r>
            <a:r>
              <a:rPr lang="fr-FR" sz="2000" dirty="0" err="1">
                <a:latin typeface="Gill Sans Light" charset="0"/>
                <a:ea typeface="Gill Sans Light" charset="0"/>
                <a:cs typeface="Gill Sans Light" charset="0"/>
              </a:rPr>
              <a:t>Mamady</a:t>
            </a:r>
            <a:r>
              <a:rPr lang="fr-FR" sz="2000" dirty="0">
                <a:latin typeface="Gill Sans Light" charset="0"/>
                <a:ea typeface="Gill Sans Light" charset="0"/>
                <a:cs typeface="Gill Sans Light" charset="0"/>
              </a:rPr>
              <a:t> </a:t>
            </a:r>
            <a:r>
              <a:rPr lang="fr-FR" sz="2000" dirty="0" err="1">
                <a:latin typeface="Gill Sans Light" charset="0"/>
                <a:ea typeface="Gill Sans Light" charset="0"/>
                <a:cs typeface="Gill Sans Light" charset="0"/>
              </a:rPr>
              <a:t>Samassa</a:t>
            </a:r>
            <a:endParaRPr lang="fr-FR" sz="2000" dirty="0">
              <a:latin typeface="Gill Sans Light" charset="0"/>
              <a:ea typeface="Gill Sans Light" charset="0"/>
              <a:cs typeface="Gill Sans Light" charset="0"/>
            </a:endParaRPr>
          </a:p>
          <a:p>
            <a:r>
              <a:rPr lang="fr-FR" sz="2000" dirty="0">
                <a:latin typeface="Gill Sans Light" charset="0"/>
                <a:ea typeface="Gill Sans Light" charset="0"/>
                <a:cs typeface="Gill Sans Light" charset="0"/>
              </a:rPr>
              <a:t>			Jean-François </a:t>
            </a:r>
            <a:r>
              <a:rPr lang="fr-FR" sz="2000" dirty="0" err="1" smtClean="0">
                <a:latin typeface="Gill Sans Light" charset="0"/>
                <a:ea typeface="Gill Sans Light" charset="0"/>
                <a:cs typeface="Gill Sans Light" charset="0"/>
              </a:rPr>
              <a:t>Villeforceix</a:t>
            </a:r>
            <a:endParaRPr lang="fr-FR" sz="20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8200" y="4122124"/>
            <a:ext cx="10337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latin typeface="Gill Sans Light" charset="0"/>
                <a:ea typeface="Gill Sans Light" charset="0"/>
                <a:cs typeface="Gill Sans Light" charset="0"/>
              </a:rPr>
              <a:t>Objectif :		</a:t>
            </a:r>
            <a:r>
              <a:rPr lang="fr-FR" sz="2000" dirty="0" smtClean="0">
                <a:latin typeface="Gill Sans Light" charset="0"/>
                <a:ea typeface="Gill Sans Light" charset="0"/>
                <a:cs typeface="Gill Sans Light" charset="0"/>
              </a:rPr>
              <a:t>Automatiser </a:t>
            </a:r>
            <a:r>
              <a:rPr lang="fr-FR" sz="2000" dirty="0">
                <a:latin typeface="Gill Sans Light" charset="0"/>
                <a:ea typeface="Gill Sans Light" charset="0"/>
                <a:cs typeface="Gill Sans Light" charset="0"/>
              </a:rPr>
              <a:t>le processus de détermination de points de recalage </a:t>
            </a:r>
            <a:r>
              <a:rPr lang="fr-FR" sz="2000" dirty="0" smtClean="0">
                <a:latin typeface="Gill Sans Light" charset="0"/>
                <a:ea typeface="Gill Sans Light" charset="0"/>
                <a:cs typeface="Gill Sans Light" charset="0"/>
              </a:rPr>
              <a:t>des 				trajectographies </a:t>
            </a:r>
            <a:r>
              <a:rPr lang="fr-FR" sz="2000" dirty="0">
                <a:latin typeface="Gill Sans Light" charset="0"/>
                <a:ea typeface="Gill Sans Light" charset="0"/>
                <a:cs typeface="Gill Sans Light" charset="0"/>
              </a:rPr>
              <a:t>du véhicule d’acquisition LIDAR </a:t>
            </a:r>
            <a:r>
              <a:rPr lang="fr-FR" sz="2000" dirty="0" err="1">
                <a:latin typeface="Gill Sans Light" charset="0"/>
                <a:ea typeface="Gill Sans Light" charset="0"/>
                <a:cs typeface="Gill Sans Light" charset="0"/>
              </a:rPr>
              <a:t>Stereopolis</a:t>
            </a:r>
            <a:r>
              <a:rPr lang="fr-FR" sz="2000" dirty="0">
                <a:latin typeface="Gill Sans Light" charset="0"/>
                <a:ea typeface="Gill Sans Light" charset="0"/>
                <a:cs typeface="Gill Sans Light" charset="0"/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200" y="4824731"/>
            <a:ext cx="9017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latin typeface="Gill Sans Light" charset="0"/>
                <a:ea typeface="Gill Sans Light" charset="0"/>
                <a:cs typeface="Gill Sans Light" charset="0"/>
              </a:rPr>
              <a:t>Langages utilisés :		C</a:t>
            </a:r>
            <a:r>
              <a:rPr lang="fr-FR" sz="2000" dirty="0" smtClean="0">
                <a:latin typeface="Gill Sans Light" charset="0"/>
                <a:ea typeface="Gill Sans Light" charset="0"/>
                <a:cs typeface="Gill Sans Light" charset="0"/>
              </a:rPr>
              <a:t>++ orienté objet, </a:t>
            </a:r>
            <a:r>
              <a:rPr lang="fr-FR" sz="2000" dirty="0">
                <a:latin typeface="Gill Sans Light" charset="0"/>
                <a:ea typeface="Gill Sans Light" charset="0"/>
                <a:cs typeface="Gill Sans Light" charset="0"/>
              </a:rPr>
              <a:t>Matlab</a:t>
            </a:r>
            <a:endParaRPr lang="fr-FR" sz="2000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254" y="1477862"/>
            <a:ext cx="2319450" cy="2319450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7265039" y="1678932"/>
            <a:ext cx="9946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smtClean="0">
                <a:latin typeface="Gill Sans Light" charset="0"/>
                <a:ea typeface="Gill Sans Light" charset="0"/>
                <a:cs typeface="Gill Sans Light" charset="0"/>
              </a:rPr>
              <a:t>Logo :</a:t>
            </a:r>
            <a:endParaRPr lang="fr-FR" sz="20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19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/>
      <p:bldP spid="5" grpId="0"/>
      <p:bldP spid="6" grpId="0"/>
      <p:bldP spid="7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Organisation</a:t>
            </a:r>
            <a:endParaRPr lang="fr-FR" dirty="0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30/03/2016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8D9-8FF4-1847-A208-0E6A2E9296DC}" type="slidenum">
              <a:rPr lang="fr-FR" smtClean="0">
                <a:solidFill>
                  <a:schemeClr val="bg1"/>
                </a:solidFill>
              </a:rPr>
              <a:t>3</a:t>
            </a:fld>
            <a:endParaRPr lang="fr-FR">
              <a:solidFill>
                <a:schemeClr val="bg1"/>
              </a:solidFill>
            </a:endParaRPr>
          </a:p>
        </p:txBody>
      </p:sp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1799878206"/>
              </p:ext>
            </p:extLst>
          </p:nvPr>
        </p:nvGraphicFramePr>
        <p:xfrm>
          <a:off x="3114091" y="1374161"/>
          <a:ext cx="5951620" cy="3865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18"/>
          <a:stretch/>
        </p:blipFill>
        <p:spPr>
          <a:xfrm>
            <a:off x="5197511" y="5550080"/>
            <a:ext cx="1784781" cy="130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8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Gill Sans Light" charset="0"/>
                <a:ea typeface="Gill Sans Light" charset="0"/>
                <a:cs typeface="Gill Sans Light" charset="0"/>
              </a:rPr>
              <a:t>Outils de gestion </a:t>
            </a:r>
            <a:r>
              <a:rPr lang="fr-FR" dirty="0" smtClean="0">
                <a:latin typeface="Gill Sans Light" charset="0"/>
                <a:ea typeface="Gill Sans Light" charset="0"/>
                <a:cs typeface="Gill Sans Light" charset="0"/>
              </a:rPr>
              <a:t>de projet</a:t>
            </a:r>
            <a:endParaRPr lang="fr-FR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30/03/2016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8D9-8FF4-1847-A208-0E6A2E9296DC}" type="slidenum">
              <a:rPr lang="fr-FR" smtClean="0">
                <a:solidFill>
                  <a:schemeClr val="bg1"/>
                </a:solidFill>
              </a:rPr>
              <a:t>4</a:t>
            </a:fld>
            <a:endParaRPr lang="fr-FR">
              <a:solidFill>
                <a:schemeClr val="bg1"/>
              </a:solidFill>
            </a:endParaRPr>
          </a:p>
        </p:txBody>
      </p:sp>
      <p:cxnSp>
        <p:nvCxnSpPr>
          <p:cNvPr id="14" name="Connecteur droit avec flèche 13"/>
          <p:cNvCxnSpPr/>
          <p:nvPr/>
        </p:nvCxnSpPr>
        <p:spPr>
          <a:xfrm>
            <a:off x="8728132" y="3692298"/>
            <a:ext cx="2508136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>
            <a:off x="9982200" y="2627143"/>
            <a:ext cx="0" cy="213030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 descr="logoPropulse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63917" y="1781413"/>
            <a:ext cx="2143126" cy="474785"/>
          </a:xfrm>
          <a:prstGeom prst="rect">
            <a:avLst/>
          </a:prstGeom>
        </p:spPr>
      </p:pic>
      <p:pic>
        <p:nvPicPr>
          <p:cNvPr id="15" name="Image 14" descr="logoGanttProject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64933" y="1693503"/>
            <a:ext cx="605857" cy="676021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1298838" y="2876689"/>
            <a:ext cx="36732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latin typeface="Gill Sans Light" charset="0"/>
                <a:ea typeface="Gill Sans Light" charset="0"/>
                <a:cs typeface="Gill Sans Light" charset="0"/>
              </a:rPr>
              <a:t>Propulse (</a:t>
            </a:r>
            <a:r>
              <a:rPr lang="fr-FR" sz="2000" u="sng" dirty="0" smtClean="0">
                <a:solidFill>
                  <a:schemeClr val="accent1">
                    <a:lumMod val="75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rPr>
              <a:t>ppulse.fr</a:t>
            </a:r>
            <a:r>
              <a:rPr lang="fr-FR" sz="2000" dirty="0" smtClean="0">
                <a:latin typeface="Gill Sans Light" charset="0"/>
                <a:ea typeface="Gill Sans Light" charset="0"/>
                <a:cs typeface="Gill Sans Light" charset="0"/>
              </a:rPr>
              <a:t>)</a:t>
            </a:r>
          </a:p>
          <a:p>
            <a:pPr algn="ctr"/>
            <a:endParaRPr lang="fr-FR" sz="2000" dirty="0">
              <a:latin typeface="Gill Sans Light" charset="0"/>
              <a:ea typeface="Gill Sans Light" charset="0"/>
              <a:cs typeface="Gill Sans Light" charset="0"/>
            </a:endParaRPr>
          </a:p>
          <a:p>
            <a:pPr algn="ctr"/>
            <a:r>
              <a:rPr lang="fr-FR" sz="2000" dirty="0" smtClean="0">
                <a:latin typeface="Gill Sans Light" charset="0"/>
                <a:ea typeface="Gill Sans Light" charset="0"/>
                <a:cs typeface="Gill Sans Light" charset="0"/>
              </a:rPr>
              <a:t>Tâches, discussions, partage de documents, wiki, Gantt, événements en ligne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773957" y="2876689"/>
            <a:ext cx="36732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latin typeface="Gill Sans Light" charset="0"/>
                <a:ea typeface="Gill Sans Light" charset="0"/>
                <a:cs typeface="Gill Sans Light" charset="0"/>
              </a:rPr>
              <a:t>GanttProject</a:t>
            </a:r>
          </a:p>
          <a:p>
            <a:pPr algn="ctr"/>
            <a:endParaRPr lang="fr-FR" sz="2000" dirty="0">
              <a:latin typeface="Gill Sans Light" charset="0"/>
              <a:ea typeface="Gill Sans Light" charset="0"/>
              <a:cs typeface="Gill Sans Light" charset="0"/>
            </a:endParaRPr>
          </a:p>
          <a:p>
            <a:pPr algn="ctr"/>
            <a:r>
              <a:rPr lang="fr-FR" sz="2000" dirty="0" smtClean="0">
                <a:latin typeface="Gill Sans Light" charset="0"/>
                <a:ea typeface="Gill Sans Light" charset="0"/>
                <a:cs typeface="Gill Sans Light" charset="0"/>
              </a:rPr>
              <a:t>Emploi du temps, gestion des tâches, Gantt, management</a:t>
            </a:r>
          </a:p>
          <a:p>
            <a:pPr algn="ctr"/>
            <a:r>
              <a:rPr lang="fr-FR" sz="2000" dirty="0" smtClean="0">
                <a:latin typeface="Gill Sans Light" charset="0"/>
                <a:ea typeface="Gill Sans Light" charset="0"/>
                <a:cs typeface="Gill Sans Light" charset="0"/>
              </a:rPr>
              <a:t>du personnel</a:t>
            </a:r>
            <a:endParaRPr lang="fr-FR" sz="2000" dirty="0">
              <a:latin typeface="Gill Sans Light" charset="0"/>
              <a:ea typeface="Gill Sans Light" charset="0"/>
              <a:cs typeface="Gill Sans Light" charset="0"/>
            </a:endParaRPr>
          </a:p>
          <a:p>
            <a:pPr algn="ctr"/>
            <a:endParaRPr lang="fr-FR" sz="2000" dirty="0" smtClean="0">
              <a:latin typeface="Gill Sans Light" charset="0"/>
              <a:ea typeface="Gill Sans Light" charset="0"/>
              <a:cs typeface="Gill Sans Light" charset="0"/>
            </a:endParaRPr>
          </a:p>
          <a:p>
            <a:pPr algn="ctr"/>
            <a:endParaRPr lang="fr-FR" sz="20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8191545" y="1822769"/>
            <a:ext cx="1706433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rgbClr val="FFC700"/>
                </a:solidFill>
                <a:latin typeface="Arial" charset="0"/>
                <a:ea typeface="Arial" charset="0"/>
                <a:cs typeface="Arial" charset="0"/>
              </a:rPr>
              <a:t>GanttProject</a:t>
            </a:r>
            <a:endParaRPr lang="fr-FR" sz="2000" b="1" dirty="0">
              <a:solidFill>
                <a:srgbClr val="FFC7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18"/>
          <a:stretch/>
        </p:blipFill>
        <p:spPr>
          <a:xfrm>
            <a:off x="5197511" y="5550080"/>
            <a:ext cx="1784781" cy="130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5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30/03/2016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8D9-8FF4-1847-A208-0E6A2E9296DC}" type="slidenum">
              <a:rPr lang="fr-FR" smtClean="0">
                <a:solidFill>
                  <a:schemeClr val="bg1"/>
                </a:solidFill>
              </a:rPr>
              <a:t>5</a:t>
            </a:fld>
            <a:endParaRPr lang="fr-FR">
              <a:solidFill>
                <a:schemeClr val="bg1"/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18"/>
          <a:stretch/>
        </p:blipFill>
        <p:spPr>
          <a:xfrm>
            <a:off x="5197511" y="5550080"/>
            <a:ext cx="1784781" cy="130792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36" b="42969"/>
          <a:stretch/>
        </p:blipFill>
        <p:spPr>
          <a:xfrm>
            <a:off x="0" y="1941092"/>
            <a:ext cx="12192000" cy="3080085"/>
          </a:xfrm>
          <a:prstGeom prst="rect">
            <a:avLst/>
          </a:prstGeom>
        </p:spPr>
      </p:pic>
      <p:sp>
        <p:nvSpPr>
          <p:cNvPr id="20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 smtClean="0">
                <a:latin typeface="Gill Sans Light" charset="0"/>
                <a:ea typeface="Gill Sans Light" charset="0"/>
                <a:cs typeface="Gill Sans Light" charset="0"/>
              </a:rPr>
              <a:t>Diagramme de Gantt prévisionnel</a:t>
            </a:r>
            <a:endParaRPr lang="fr-FR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806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Outils d’analyse</a:t>
            </a:r>
            <a:endParaRPr lang="fr-FR" dirty="0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30/03/2016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8D9-8FF4-1847-A208-0E6A2E9296DC}" type="slidenum">
              <a:rPr lang="fr-FR" smtClean="0">
                <a:solidFill>
                  <a:schemeClr val="bg1"/>
                </a:solidFill>
              </a:rPr>
              <a:t>6</a:t>
            </a:fld>
            <a:endParaRPr lang="fr-FR">
              <a:solidFill>
                <a:schemeClr val="bg1"/>
              </a:solidFill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18"/>
          <a:stretch/>
        </p:blipFill>
        <p:spPr>
          <a:xfrm>
            <a:off x="5197511" y="5550080"/>
            <a:ext cx="1784781" cy="130792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6792186" y="3229353"/>
            <a:ext cx="3098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latin typeface="Gill Sans Light" charset="0"/>
                <a:ea typeface="Gill Sans Light" charset="0"/>
                <a:cs typeface="Gill Sans Light" charset="0"/>
              </a:rPr>
              <a:t>Reverse </a:t>
            </a:r>
            <a:r>
              <a:rPr lang="fr-FR" sz="2000" dirty="0" smtClean="0">
                <a:latin typeface="Gill Sans Light" charset="0"/>
                <a:ea typeface="Gill Sans Light" charset="0"/>
                <a:cs typeface="Gill Sans Light" charset="0"/>
              </a:rPr>
              <a:t>engineering</a:t>
            </a:r>
            <a:endParaRPr lang="fr-FR" sz="20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834935" y="3220274"/>
            <a:ext cx="2929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latin typeface="Gill Sans Light" charset="0"/>
                <a:ea typeface="Gill Sans Light" charset="0"/>
                <a:cs typeface="Gill Sans Light" charset="0"/>
              </a:rPr>
              <a:t>Analyse et conception</a:t>
            </a:r>
            <a:endParaRPr lang="fr-FR" sz="2000" dirty="0" smtClean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pic>
        <p:nvPicPr>
          <p:cNvPr id="14" name="Image 13" descr="StarUML_logo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12520" y="2317571"/>
            <a:ext cx="2374001" cy="906145"/>
          </a:xfrm>
          <a:prstGeom prst="rect">
            <a:avLst/>
          </a:prstGeom>
        </p:spPr>
      </p:pic>
      <p:pic>
        <p:nvPicPr>
          <p:cNvPr id="15" name="Image 14" descr="Doxygen_logo.png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66590" y="2666743"/>
            <a:ext cx="2749251" cy="53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28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Gill Sans Light" charset="0"/>
                <a:ea typeface="Gill Sans Light" charset="0"/>
                <a:cs typeface="Gill Sans Light" charset="0"/>
              </a:rPr>
              <a:t>Analyse</a:t>
            </a:r>
            <a:endParaRPr lang="fr-FR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30/03/2016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8D9-8FF4-1847-A208-0E6A2E9296DC}" type="slidenum">
              <a:rPr lang="fr-FR" smtClean="0">
                <a:solidFill>
                  <a:schemeClr val="bg1"/>
                </a:solidFill>
              </a:rPr>
              <a:t>7</a:t>
            </a:fld>
            <a:endParaRPr lang="fr-FR">
              <a:solidFill>
                <a:schemeClr val="bg1"/>
              </a:solidFill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45" y="0"/>
            <a:ext cx="8873785" cy="5954969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51" y="335922"/>
            <a:ext cx="11535276" cy="5704516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28" y="902659"/>
            <a:ext cx="10058400" cy="5160004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7205420" y="5141983"/>
            <a:ext cx="31183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latin typeface="Gill Sans Light" charset="0"/>
                <a:ea typeface="Gill Sans Light" charset="0"/>
                <a:cs typeface="Gill Sans Light" charset="0"/>
              </a:rPr>
              <a:t>Diagramme </a:t>
            </a:r>
            <a:r>
              <a:rPr lang="fr-FR" sz="2000" dirty="0" smtClean="0">
                <a:latin typeface="Gill Sans Light" charset="0"/>
                <a:ea typeface="Gill Sans Light" charset="0"/>
                <a:cs typeface="Gill Sans Light" charset="0"/>
              </a:rPr>
              <a:t>de classe obtenu par reverse </a:t>
            </a:r>
            <a:r>
              <a:rPr lang="fr-FR" sz="2000" dirty="0" smtClean="0">
                <a:latin typeface="Gill Sans Light" charset="0"/>
                <a:ea typeface="Gill Sans Light" charset="0"/>
                <a:cs typeface="Gill Sans Light" charset="0"/>
              </a:rPr>
              <a:t>engineering</a:t>
            </a:r>
          </a:p>
        </p:txBody>
      </p:sp>
      <p:pic>
        <p:nvPicPr>
          <p:cNvPr id="14" name="Image 13" descr="Doxygen_logo.png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415927" y="5513069"/>
            <a:ext cx="1407600" cy="25831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18"/>
          <a:stretch/>
        </p:blipFill>
        <p:spPr>
          <a:xfrm>
            <a:off x="5197511" y="5550080"/>
            <a:ext cx="1784781" cy="13079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530488" y="717993"/>
            <a:ext cx="2171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>
                <a:latin typeface="Gill Sans Light" charset="0"/>
                <a:ea typeface="Gill Sans Light" charset="0"/>
                <a:cs typeface="Gill Sans Light" charset="0"/>
              </a:rPr>
              <a:t>Diagramme </a:t>
            </a:r>
            <a:r>
              <a:rPr lang="fr-FR" smtClean="0">
                <a:latin typeface="Gill Sans Light" charset="0"/>
                <a:ea typeface="Gill Sans Light" charset="0"/>
                <a:cs typeface="Gill Sans Light" charset="0"/>
              </a:rPr>
              <a:t>d’activités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9540979" y="717993"/>
            <a:ext cx="2533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Gill Sans Light" charset="0"/>
                <a:ea typeface="Gill Sans Light" charset="0"/>
                <a:cs typeface="Gill Sans Light" charset="0"/>
              </a:rPr>
              <a:t>Diagramme </a:t>
            </a:r>
            <a:r>
              <a:rPr lang="fr-FR" smtClean="0">
                <a:latin typeface="Gill Sans Light" charset="0"/>
                <a:ea typeface="Gill Sans Light" charset="0"/>
                <a:cs typeface="Gill Sans Light" charset="0"/>
              </a:rPr>
              <a:t>de séquence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250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0" grpId="1"/>
      <p:bldP spid="3" grpId="0"/>
      <p:bldP spid="3" grpId="1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Outils de développement</a:t>
            </a:r>
            <a:endParaRPr lang="fr-FR" dirty="0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30/03/2016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8D9-8FF4-1847-A208-0E6A2E9296DC}" type="slidenum">
              <a:rPr lang="fr-FR" smtClean="0">
                <a:solidFill>
                  <a:schemeClr val="bg1"/>
                </a:solidFill>
              </a:rPr>
              <a:t>8</a:t>
            </a:fld>
            <a:endParaRPr lang="fr-FR">
              <a:solidFill>
                <a:schemeClr val="bg1"/>
              </a:solidFill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18"/>
          <a:stretch/>
        </p:blipFill>
        <p:spPr>
          <a:xfrm>
            <a:off x="5197511" y="5550080"/>
            <a:ext cx="1784781" cy="1307920"/>
          </a:xfrm>
          <a:prstGeom prst="rect">
            <a:avLst/>
          </a:prstGeom>
        </p:spPr>
      </p:pic>
      <p:pic>
        <p:nvPicPr>
          <p:cNvPr id="10" name="Image 9" descr="github_logo.png"/>
          <p:cNvPicPr/>
          <p:nvPr/>
        </p:nvPicPr>
        <p:blipFill rotWithShape="1">
          <a:blip r:embed="rId4" cstate="print"/>
          <a:srcRect t="6094" b="12095"/>
          <a:stretch/>
        </p:blipFill>
        <p:spPr>
          <a:xfrm>
            <a:off x="7124351" y="2494542"/>
            <a:ext cx="2433730" cy="750561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6792186" y="3229353"/>
            <a:ext cx="3098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 smtClean="0">
                <a:latin typeface="Gill Sans Light" charset="0"/>
                <a:ea typeface="Gill Sans Light" charset="0"/>
                <a:cs typeface="Gill Sans Light" charset="0"/>
              </a:rPr>
              <a:t>Versioning</a:t>
            </a:r>
            <a:r>
              <a:rPr lang="fr-FR" sz="2000" dirty="0" smtClean="0">
                <a:latin typeface="Gill Sans Light" charset="0"/>
                <a:ea typeface="Gill Sans Light" charset="0"/>
                <a:cs typeface="Gill Sans Light" charset="0"/>
              </a:rPr>
              <a:t> du code en ligne </a:t>
            </a:r>
          </a:p>
        </p:txBody>
      </p:sp>
      <p:pic>
        <p:nvPicPr>
          <p:cNvPr id="12" name="Image 11" descr="visual-studio-code-logo.jpg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38792" y="2565400"/>
            <a:ext cx="3321458" cy="662463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1401531" y="3227863"/>
            <a:ext cx="3795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latin typeface="Gill Sans Light" charset="0"/>
                <a:ea typeface="Gill Sans Light" charset="0"/>
                <a:cs typeface="Gill Sans Light" charset="0"/>
              </a:rPr>
              <a:t>Environnement de développement</a:t>
            </a:r>
          </a:p>
        </p:txBody>
      </p:sp>
    </p:spTree>
    <p:extLst>
      <p:ext uri="{BB962C8B-B14F-4D97-AF65-F5344CB8AC3E}">
        <p14:creationId xmlns:p14="http://schemas.microsoft.com/office/powerpoint/2010/main" val="350322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" r="214"/>
          <a:stretch/>
        </p:blipFill>
        <p:spPr>
          <a:xfrm>
            <a:off x="-6099" y="0"/>
            <a:ext cx="12198099" cy="617696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30/03/2016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8C8D9-8FF4-1847-A208-0E6A2E9296DC}" type="slidenum">
              <a:rPr lang="fr-FR" smtClean="0">
                <a:solidFill>
                  <a:schemeClr val="bg1"/>
                </a:solidFill>
              </a:rPr>
              <a:t>9</a:t>
            </a:fld>
            <a:endParaRPr lang="fr-FR">
              <a:solidFill>
                <a:schemeClr val="bg1"/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18"/>
          <a:stretch/>
        </p:blipFill>
        <p:spPr>
          <a:xfrm>
            <a:off x="5197511" y="5550080"/>
            <a:ext cx="1784781" cy="130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31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000">
            <a:latin typeface="Gill Sans Light" charset="0"/>
            <a:ea typeface="Gill Sans Light" charset="0"/>
            <a:cs typeface="Gill Sans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2746</TotalTime>
  <Words>189</Words>
  <Application>Microsoft Macintosh PowerPoint</Application>
  <PresentationFormat>Grand écran</PresentationFormat>
  <Paragraphs>80</Paragraphs>
  <Slides>12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8" baseType="lpstr">
      <vt:lpstr>Calibri</vt:lpstr>
      <vt:lpstr>Calibri Light</vt:lpstr>
      <vt:lpstr>Gill Sans Light</vt:lpstr>
      <vt:lpstr>Wingdings</vt:lpstr>
      <vt:lpstr>Arial</vt:lpstr>
      <vt:lpstr>Thème Office</vt:lpstr>
      <vt:lpstr>Comité de pilotage : appariement entre images</vt:lpstr>
      <vt:lpstr>Carte d’identité du projet développement</vt:lpstr>
      <vt:lpstr>Organisation</vt:lpstr>
      <vt:lpstr>Outils de gestion de projet</vt:lpstr>
      <vt:lpstr>Diagramme de Gantt prévisionnel</vt:lpstr>
      <vt:lpstr>Outils d’analyse</vt:lpstr>
      <vt:lpstr>Analyse</vt:lpstr>
      <vt:lpstr>Outils de développement</vt:lpstr>
      <vt:lpstr>Présentation PowerPoint</vt:lpstr>
      <vt:lpstr>Du projet recherche au projet développement</vt:lpstr>
      <vt:lpstr>Développement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Etude de méthodes d’appariement entre images générées à partir de données LIDAR</dc:title>
  <dc:creator>Utilisateur de Microsoft Office</dc:creator>
  <cp:lastModifiedBy>Utilisateur de Microsoft Office</cp:lastModifiedBy>
  <cp:revision>109</cp:revision>
  <dcterms:created xsi:type="dcterms:W3CDTF">2016-02-11T08:19:49Z</dcterms:created>
  <dcterms:modified xsi:type="dcterms:W3CDTF">2016-03-29T09:39:41Z</dcterms:modified>
</cp:coreProperties>
</file>